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65" r:id="rId5"/>
    <p:sldId id="258" r:id="rId6"/>
    <p:sldId id="260" r:id="rId7"/>
    <p:sldId id="261" r:id="rId8"/>
    <p:sldId id="262" r:id="rId9"/>
    <p:sldId id="263" r:id="rId10"/>
    <p:sldId id="267" r:id="rId11"/>
    <p:sldId id="284" r:id="rId12"/>
    <p:sldId id="266" r:id="rId13"/>
    <p:sldId id="264" r:id="rId14"/>
    <p:sldId id="268" r:id="rId15"/>
    <p:sldId id="269" r:id="rId16"/>
    <p:sldId id="270" r:id="rId17"/>
    <p:sldId id="271" r:id="rId18"/>
    <p:sldId id="272" r:id="rId19"/>
    <p:sldId id="273" r:id="rId20"/>
    <p:sldId id="278" r:id="rId21"/>
    <p:sldId id="280" r:id="rId22"/>
    <p:sldId id="285" r:id="rId23"/>
    <p:sldId id="282" r:id="rId24"/>
    <p:sldId id="283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0B1AF4-8F6F-46A1-B361-F2089BC884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1019A4-9007-43A3-A9D5-09EA664BB0A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8B78BA-280D-4809-B6C5-41CD04552D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13F87A-369D-43C5-8D7D-35C7BC5DA94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E9E79B-E994-4034-B5DA-171E2AFDA2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11AADC-8F35-41F9-A108-8263892EEB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E6EDA0-DC08-4A06-8A47-A69A787078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14849-5550-43A2-87AF-F1D1DF31903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321D1D-B730-4A23-8CCE-F7A6DFEB1A7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F93772-4366-4216-AD50-5985349525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0084F0-64B6-410B-958E-9D33C61A02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79B0033-E755-4888-8921-68AF0DE9F6D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gif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gif"/><Relationship Id="rId7" Type="http://schemas.openxmlformats.org/officeDocument/2006/relationships/image" Target="../media/image2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gif"/><Relationship Id="rId5" Type="http://schemas.openxmlformats.org/officeDocument/2006/relationships/image" Target="../media/image22.png"/><Relationship Id="rId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7638"/>
            <a:ext cx="9144000" cy="7005638"/>
          </a:xfrm>
          <a:prstGeom prst="rect">
            <a:avLst/>
          </a:prstGeom>
          <a:noFill/>
        </p:spPr>
      </p:pic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 rot="-574454">
            <a:off x="219960" y="339883"/>
            <a:ext cx="5934075" cy="130934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Здоровое питание школьников.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2438400" y="1675606"/>
            <a:ext cx="63246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None/>
            </a:pPr>
            <a:r>
              <a:rPr lang="ru-RU" b="1" dirty="0"/>
              <a:t>«Мы живём не для того, чтобы есть, а едим для того чтобы жить»                                                                                    </a:t>
            </a:r>
            <a:r>
              <a:rPr lang="ru-RU" i="1" dirty="0"/>
              <a:t>древнегреческий философ Сократ(470-399 до н.э.)</a:t>
            </a:r>
          </a:p>
        </p:txBody>
      </p:sp>
      <p:pic>
        <p:nvPicPr>
          <p:cNvPr id="4105" name="Picture 3" descr="j01779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996" y="2819400"/>
            <a:ext cx="5513204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600701" y="4990014"/>
            <a:ext cx="35346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учитель технологии</a:t>
            </a:r>
          </a:p>
          <a:p>
            <a:pPr algn="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МБОУ Терновской ООШ № 2</a:t>
            </a:r>
          </a:p>
          <a:p>
            <a:pPr algn="r"/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О.Н.Бодрухина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7" name="Picture 5" descr="55353b826dc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609600"/>
            <a:ext cx="7543800" cy="5715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2057400" y="195590"/>
            <a:ext cx="457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         Состав   пищи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29" y="0"/>
            <a:ext cx="9144000" cy="6858000"/>
          </a:xfrm>
          <a:prstGeom prst="rect">
            <a:avLst/>
          </a:prstGeom>
          <a:noFill/>
        </p:spPr>
      </p:pic>
      <p:pic>
        <p:nvPicPr>
          <p:cNvPr id="32774" name="Содержимое 3" descr="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314" y="404814"/>
            <a:ext cx="64676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468314" y="1066800"/>
            <a:ext cx="79575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Хомка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Хомка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хомячок, </a:t>
            </a:r>
          </a:p>
          <a:p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Полосатенький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бочок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Хомака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раненько встает,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Щёчки моет, глазки трёт.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Подметает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Хомка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хатку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выходит на зарядку,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Один, два, три, четыре, пять- </a:t>
            </a:r>
          </a:p>
          <a:p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Хомка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сильным хочет стать.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24000" y="685800"/>
            <a:ext cx="640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Физкультминутка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6" name="Picture 3" descr="C:\Documents and Settings\Ziki\Мои документы\Мои рисунки\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2799" y="2590800"/>
            <a:ext cx="1643063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музыка для физминутки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560787" y="5715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2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8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2774" name="Содержимое 3" descr="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86750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5842" name="Rectangle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301625"/>
            <a:ext cx="8229600" cy="1087438"/>
          </a:xfrm>
          <a:noFill/>
          <a:ln/>
        </p:spPr>
      </p:pic>
      <p:pic>
        <p:nvPicPr>
          <p:cNvPr id="28680" name="Рисунок 5" descr="час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1188" y="1484313"/>
            <a:ext cx="242887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5" descr="j0223785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64163" y="1773238"/>
            <a:ext cx="305435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457200" y="3643313"/>
            <a:ext cx="8229600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ru-RU" sz="3200"/>
              <a:t>Завтрак (дома).</a:t>
            </a:r>
          </a:p>
          <a:p>
            <a:pPr marL="533400" indent="-53340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ru-RU" sz="3200"/>
              <a:t>Завтрак (второй в школе).</a:t>
            </a:r>
          </a:p>
          <a:p>
            <a:pPr marL="533400" indent="-53340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ru-RU" sz="3200"/>
              <a:t>Обед.</a:t>
            </a:r>
          </a:p>
          <a:p>
            <a:pPr marL="533400" indent="-53340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ru-RU" sz="3200"/>
              <a:t>Полдник.</a:t>
            </a:r>
          </a:p>
          <a:p>
            <a:pPr marL="533400" indent="-533400">
              <a:spcBef>
                <a:spcPct val="20000"/>
              </a:spcBef>
              <a:buFont typeface="Wingdings" pitchFamily="2" charset="2"/>
              <a:buAutoNum type="arabicPeriod"/>
            </a:pPr>
            <a:r>
              <a:rPr lang="ru-RU" sz="3200"/>
              <a:t>Ужин.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2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2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Заголово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304800"/>
            <a:ext cx="4338638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Содержимое 9" descr="16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60350"/>
            <a:ext cx="2428875" cy="286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Текст 10"/>
          <p:cNvSpPr>
            <a:spLocks/>
          </p:cNvSpPr>
          <p:nvPr/>
        </p:nvSpPr>
        <p:spPr bwMode="auto">
          <a:xfrm>
            <a:off x="3000375" y="1371600"/>
            <a:ext cx="561022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ru-RU"/>
              <a:t>То, чем позавтракал утром, влияет на наше настроение и самочувствие весь день. Вкусный </a:t>
            </a:r>
            <a:r>
              <a:rPr lang="ru-RU" b="1"/>
              <a:t>завтрак</a:t>
            </a:r>
            <a:r>
              <a:rPr lang="ru-RU"/>
              <a:t> должен быть здоровым и разносторонним, но ни в коем случае однообразным. Общее мнение такое, что на </a:t>
            </a:r>
            <a:r>
              <a:rPr lang="ru-RU" b="1"/>
              <a:t>завтрак</a:t>
            </a:r>
            <a:r>
              <a:rPr lang="ru-RU"/>
              <a:t> надо обязательно есть кашу. </a:t>
            </a:r>
          </a:p>
        </p:txBody>
      </p:sp>
      <p:pic>
        <p:nvPicPr>
          <p:cNvPr id="34824" name="Содержимое 5" descr="ть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3644900"/>
            <a:ext cx="3857625" cy="289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5" name="Прямоугольник 5"/>
          <p:cNvSpPr>
            <a:spLocks noChangeArrowheads="1"/>
          </p:cNvSpPr>
          <p:nvPr/>
        </p:nvSpPr>
        <p:spPr bwMode="auto">
          <a:xfrm>
            <a:off x="285750" y="4071938"/>
            <a:ext cx="50006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50875" indent="-514350">
              <a:buFontTx/>
              <a:buAutoNum type="arabicPeriod"/>
            </a:pPr>
            <a:r>
              <a:rPr lang="ru-RU" sz="2800"/>
              <a:t>Каша.</a:t>
            </a:r>
          </a:p>
          <a:p>
            <a:pPr marL="650875" indent="-514350">
              <a:buFontTx/>
              <a:buAutoNum type="arabicPeriod"/>
            </a:pPr>
            <a:r>
              <a:rPr lang="ru-RU" sz="2800"/>
              <a:t>Хлеб с маслом.</a:t>
            </a:r>
          </a:p>
          <a:p>
            <a:pPr marL="650875" indent="-514350">
              <a:buFontTx/>
              <a:buAutoNum type="arabicPeriod"/>
            </a:pPr>
            <a:r>
              <a:rPr lang="ru-RU" sz="2800"/>
              <a:t>Чай сладкий.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Заголово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0"/>
            <a:ext cx="45116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Содержимое 4" descr="18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33375"/>
            <a:ext cx="2500313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Прямоугольник 5"/>
          <p:cNvSpPr>
            <a:spLocks noChangeArrowheads="1"/>
          </p:cNvSpPr>
          <p:nvPr/>
        </p:nvSpPr>
        <p:spPr bwMode="auto">
          <a:xfrm>
            <a:off x="2895600" y="1371600"/>
            <a:ext cx="5929313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Хороший </a:t>
            </a:r>
            <a:r>
              <a:rPr lang="ru-RU" sz="2000" b="1"/>
              <a:t>завтрак</a:t>
            </a:r>
            <a:r>
              <a:rPr lang="ru-RU" sz="2000"/>
              <a:t> - это не значит наесться так, чтобы потом нельзя было встать со стула. Хороший </a:t>
            </a:r>
            <a:r>
              <a:rPr lang="ru-RU" sz="2000" b="1"/>
              <a:t>завтрак</a:t>
            </a:r>
            <a:r>
              <a:rPr lang="ru-RU" sz="2000"/>
              <a:t> подразумевает оптимальное сочетание продуктов, содержащих белки, углеводы, жиры, витамины и другие полезные вещества, нужны организму после сна. </a:t>
            </a:r>
          </a:p>
        </p:txBody>
      </p:sp>
      <p:pic>
        <p:nvPicPr>
          <p:cNvPr id="35848" name="Содержимое 5" descr="лдж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6400" y="3417888"/>
            <a:ext cx="3179763" cy="344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9" name="Текст 6"/>
          <p:cNvSpPr>
            <a:spLocks/>
          </p:cNvSpPr>
          <p:nvPr/>
        </p:nvSpPr>
        <p:spPr bwMode="auto">
          <a:xfrm>
            <a:off x="285750" y="3500438"/>
            <a:ext cx="5072063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50875" indent="-514350">
              <a:spcBef>
                <a:spcPct val="20000"/>
              </a:spcBef>
            </a:pPr>
            <a:r>
              <a:rPr lang="ru-RU" sz="3200"/>
              <a:t>1. Котлета  (рыбная, мясная), гуляш и т.д.</a:t>
            </a:r>
          </a:p>
          <a:p>
            <a:pPr marL="650875" indent="-514350">
              <a:spcBef>
                <a:spcPct val="20000"/>
              </a:spcBef>
            </a:pPr>
            <a:r>
              <a:rPr lang="ru-RU" sz="3200"/>
              <a:t>2. Пюре.</a:t>
            </a:r>
          </a:p>
          <a:p>
            <a:pPr marL="650875" indent="-514350">
              <a:spcBef>
                <a:spcPct val="20000"/>
              </a:spcBef>
            </a:pPr>
            <a:r>
              <a:rPr lang="ru-RU" sz="3200"/>
              <a:t>3. Сок, компот, напиток, чай.</a:t>
            </a:r>
          </a:p>
          <a:p>
            <a:pPr marL="650875" indent="-514350">
              <a:spcBef>
                <a:spcPct val="20000"/>
              </a:spcBef>
            </a:pPr>
            <a:r>
              <a:rPr lang="ru-RU" sz="3200"/>
              <a:t>4. Хлеб.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Заголовок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0"/>
            <a:ext cx="73850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Прямоугольник 4"/>
          <p:cNvSpPr>
            <a:spLocks noChangeArrowheads="1"/>
          </p:cNvSpPr>
          <p:nvPr/>
        </p:nvSpPr>
        <p:spPr bwMode="auto">
          <a:xfrm>
            <a:off x="357188" y="1071563"/>
            <a:ext cx="8429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Обе́д</a:t>
            </a:r>
            <a:r>
              <a:rPr lang="ru-RU" sz="2400"/>
              <a:t> — как правило, второй или третий приём пищи в день (обычно после первого либо второго завтрака). Как правило на </a:t>
            </a:r>
            <a:r>
              <a:rPr lang="ru-RU" sz="2400" b="1"/>
              <a:t>обед</a:t>
            </a:r>
            <a:r>
              <a:rPr lang="ru-RU" sz="2400"/>
              <a:t> подается горячая пища</a:t>
            </a:r>
          </a:p>
        </p:txBody>
      </p:sp>
      <p:sp>
        <p:nvSpPr>
          <p:cNvPr id="36872" name="Содержимое 2"/>
          <p:cNvSpPr>
            <a:spLocks/>
          </p:cNvSpPr>
          <p:nvPr/>
        </p:nvSpPr>
        <p:spPr bwMode="auto">
          <a:xfrm>
            <a:off x="357188" y="2571750"/>
            <a:ext cx="3786187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50875" indent="-514350">
              <a:spcBef>
                <a:spcPct val="20000"/>
              </a:spcBef>
            </a:pPr>
            <a:r>
              <a:rPr lang="ru-RU" sz="2800"/>
              <a:t>1. Суп, борщ, щи.</a:t>
            </a:r>
          </a:p>
          <a:p>
            <a:pPr marL="650875" indent="-514350">
              <a:spcBef>
                <a:spcPct val="20000"/>
              </a:spcBef>
            </a:pPr>
            <a:r>
              <a:rPr lang="ru-RU" sz="2800"/>
              <a:t>2. Биточки, котлеты, гуляш и т.д.</a:t>
            </a:r>
          </a:p>
          <a:p>
            <a:pPr marL="650875" indent="-514350">
              <a:spcBef>
                <a:spcPct val="20000"/>
              </a:spcBef>
            </a:pPr>
            <a:r>
              <a:rPr lang="ru-RU" sz="2800"/>
              <a:t>3. Пюре.</a:t>
            </a:r>
          </a:p>
          <a:p>
            <a:pPr marL="650875" indent="-514350">
              <a:spcBef>
                <a:spcPct val="20000"/>
              </a:spcBef>
            </a:pPr>
            <a:r>
              <a:rPr lang="ru-RU" sz="2800"/>
              <a:t>4. Компот из сухофруктов.</a:t>
            </a:r>
          </a:p>
          <a:p>
            <a:pPr marL="650875" indent="-514350">
              <a:spcBef>
                <a:spcPct val="20000"/>
              </a:spcBef>
            </a:pPr>
            <a:r>
              <a:rPr lang="ru-RU" sz="2800"/>
              <a:t>5. Хлеб.</a:t>
            </a:r>
          </a:p>
        </p:txBody>
      </p:sp>
      <p:pic>
        <p:nvPicPr>
          <p:cNvPr id="36873" name="Содержимое 4" descr="2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2420938"/>
            <a:ext cx="3900487" cy="380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986" name="Rectangl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60350"/>
            <a:ext cx="82423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68313" y="1628775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Wingdings" pitchFamily="2" charset="2"/>
              <a:buNone/>
            </a:pPr>
            <a:r>
              <a:rPr lang="ru-RU" sz="3600"/>
              <a:t>Можно на полдник есть булочки, вафли, печенье с чаем, соком или молоком.</a:t>
            </a:r>
          </a:p>
        </p:txBody>
      </p:sp>
      <p:pic>
        <p:nvPicPr>
          <p:cNvPr id="18438" name="Рисунок 8" descr="CA6YFXPK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573463"/>
            <a:ext cx="2000250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 descr="j031697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43213" y="3573463"/>
            <a:ext cx="3548062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6" descr="i6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32588" y="3644900"/>
            <a:ext cx="173513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3010" name="Rectangle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60350"/>
            <a:ext cx="77851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 descr="j017795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1484313"/>
            <a:ext cx="6678612" cy="4757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4034" name="Rectangl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60350"/>
            <a:ext cx="77851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914400" y="1600200"/>
            <a:ext cx="7761288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>
              <a:spcBef>
                <a:spcPct val="20000"/>
              </a:spcBef>
              <a:buFont typeface="Wingdings" pitchFamily="2" charset="2"/>
              <a:buNone/>
            </a:pPr>
            <a:r>
              <a:rPr lang="ru-RU" sz="3200"/>
              <a:t>Ужин – последняя еда перед сном. Чтобы хорошо спать и отдыхать ночью, на ужин можно есть только легкую пищу:</a:t>
            </a:r>
          </a:p>
          <a:p>
            <a:pPr marL="547688" indent="-411163"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3200"/>
              <a:t>запеканки</a:t>
            </a:r>
          </a:p>
          <a:p>
            <a:pPr marL="547688" indent="-411163"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3200"/>
              <a:t>творог</a:t>
            </a:r>
          </a:p>
          <a:p>
            <a:pPr marL="547688" indent="-411163"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3200"/>
              <a:t>омлет</a:t>
            </a:r>
          </a:p>
          <a:p>
            <a:pPr marL="547688" indent="-411163"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3200"/>
              <a:t>кефир</a:t>
            </a:r>
          </a:p>
          <a:p>
            <a:pPr marL="547688" indent="-411163">
              <a:spcBef>
                <a:spcPct val="20000"/>
              </a:spcBef>
              <a:buFont typeface="Wingdings" pitchFamily="2" charset="2"/>
              <a:buChar char="Ø"/>
            </a:pPr>
            <a:r>
              <a:rPr lang="ru-RU" sz="3200"/>
              <a:t>простоквашу</a:t>
            </a:r>
          </a:p>
        </p:txBody>
      </p:sp>
      <p:pic>
        <p:nvPicPr>
          <p:cNvPr id="16390" name="Picture 6" descr="53"/>
          <p:cNvPicPr>
            <a:picLocks noChangeAspect="1" noChangeArrowheads="1"/>
          </p:cNvPicPr>
          <p:nvPr/>
        </p:nvPicPr>
        <p:blipFill>
          <a:blip r:embed="rId4">
            <a:lum contrast="54000"/>
          </a:blip>
          <a:srcRect/>
          <a:stretch>
            <a:fillRect/>
          </a:stretch>
        </p:blipFill>
        <p:spPr bwMode="auto">
          <a:xfrm>
            <a:off x="7524750" y="4221163"/>
            <a:ext cx="1144588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 descr="38"/>
          <p:cNvPicPr>
            <a:picLocks noChangeAspect="1" noChangeArrowheads="1"/>
          </p:cNvPicPr>
          <p:nvPr/>
        </p:nvPicPr>
        <p:blipFill>
          <a:blip r:embed="rId5">
            <a:lum contrast="18000"/>
          </a:blip>
          <a:srcRect/>
          <a:stretch>
            <a:fillRect/>
          </a:stretch>
        </p:blipFill>
        <p:spPr bwMode="auto">
          <a:xfrm>
            <a:off x="5562600" y="3505200"/>
            <a:ext cx="1944688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9" descr="26"/>
          <p:cNvPicPr>
            <a:picLocks noChangeAspect="1" noChangeArrowheads="1"/>
          </p:cNvPicPr>
          <p:nvPr/>
        </p:nvPicPr>
        <p:blipFill>
          <a:blip r:embed="rId6">
            <a:lum contrast="24000"/>
          </a:blip>
          <a:srcRect/>
          <a:stretch>
            <a:fillRect/>
          </a:stretch>
        </p:blipFill>
        <p:spPr bwMode="auto">
          <a:xfrm>
            <a:off x="5105400" y="5257800"/>
            <a:ext cx="216217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12" descr="12"/>
          <p:cNvPicPr>
            <a:picLocks noChangeAspect="1" noChangeArrowheads="1"/>
          </p:cNvPicPr>
          <p:nvPr/>
        </p:nvPicPr>
        <p:blipFill>
          <a:blip r:embed="rId7">
            <a:lum bright="12000" contrast="36000"/>
          </a:blip>
          <a:srcRect/>
          <a:stretch>
            <a:fillRect/>
          </a:stretch>
        </p:blipFill>
        <p:spPr bwMode="auto">
          <a:xfrm>
            <a:off x="3429000" y="4038600"/>
            <a:ext cx="1943100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64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32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6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80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8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780"/>
                            </p:stCondLst>
                            <p:childTnLst>
                              <p:par>
                                <p:cTn id="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8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78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b="1" dirty="0" smtClean="0"/>
              <a:t>Рациональное питание. 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arenR"/>
            </a:pPr>
            <a:endParaRPr lang="ru-RU" b="1" dirty="0"/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b="1" dirty="0"/>
              <a:t>Соблюдение режима питания, правильное питание</a:t>
            </a:r>
            <a:r>
              <a:rPr lang="ru-RU" b="1" dirty="0" smtClean="0"/>
              <a:t>.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arenR"/>
            </a:pPr>
            <a:endParaRPr lang="ru-RU" b="1" dirty="0" smtClean="0"/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arenR"/>
            </a:pPr>
            <a:r>
              <a:rPr lang="ru-RU" b="1" dirty="0" smtClean="0"/>
              <a:t>Состав пищи.</a:t>
            </a:r>
            <a:endParaRPr lang="ru-RU" b="1" dirty="0"/>
          </a:p>
          <a:p>
            <a:pPr marL="609600" indent="-609600">
              <a:buFontTx/>
              <a:buNone/>
            </a:pPr>
            <a:endParaRPr lang="ru-RU" sz="2800" dirty="0"/>
          </a:p>
        </p:txBody>
      </p:sp>
      <p:pic>
        <p:nvPicPr>
          <p:cNvPr id="6152" name="Picture 8" descr="вишня-горсть коп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04800"/>
            <a:ext cx="1447800" cy="1085850"/>
          </a:xfrm>
          <a:prstGeom prst="rect">
            <a:avLst/>
          </a:prstGeom>
          <a:noFill/>
        </p:spPr>
      </p:pic>
      <p:pic>
        <p:nvPicPr>
          <p:cNvPr id="6153" name="Picture 9" descr="2 дыниj коп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5334000"/>
            <a:ext cx="1743075" cy="124777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Здоровое  питание 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7109" name="Рисунок 13" descr="2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692150"/>
            <a:ext cx="2928938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0" name="Text Box 4"/>
          <p:cNvSpPr txBox="1">
            <a:spLocks noChangeArrowheads="1"/>
          </p:cNvSpPr>
          <p:nvPr/>
        </p:nvSpPr>
        <p:spPr bwMode="auto">
          <a:xfrm>
            <a:off x="3492500" y="1557338"/>
            <a:ext cx="2286000" cy="5286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Витамины</a:t>
            </a:r>
          </a:p>
        </p:txBody>
      </p:sp>
      <p:sp>
        <p:nvSpPr>
          <p:cNvPr id="47111" name="Line 6"/>
          <p:cNvSpPr>
            <a:spLocks noChangeShapeType="1"/>
          </p:cNvSpPr>
          <p:nvPr/>
        </p:nvSpPr>
        <p:spPr bwMode="auto">
          <a:xfrm>
            <a:off x="4643438" y="206057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7112" name="Text Box 5"/>
          <p:cNvSpPr txBox="1">
            <a:spLocks noChangeArrowheads="1"/>
          </p:cNvSpPr>
          <p:nvPr/>
        </p:nvSpPr>
        <p:spPr bwMode="auto">
          <a:xfrm>
            <a:off x="3348038" y="2708275"/>
            <a:ext cx="2500312" cy="4365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/>
              <a:t>Овощи, фрукты</a:t>
            </a:r>
          </a:p>
        </p:txBody>
      </p:sp>
      <p:pic>
        <p:nvPicPr>
          <p:cNvPr id="47114" name="Рисунок 14" descr="7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765175"/>
            <a:ext cx="2717800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6" name="Рисунок 15" descr="(1)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1000" y="3581400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7" name="Рисунок 12" descr="3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76825" y="3573463"/>
            <a:ext cx="37417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7346" name="Rectangle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974725" y="457200"/>
            <a:ext cx="8169275" cy="1143000"/>
          </a:xfrm>
          <a:noFill/>
          <a:ln/>
        </p:spPr>
      </p:pic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547688" indent="-411163">
              <a:lnSpc>
                <a:spcPct val="90000"/>
              </a:lnSpc>
            </a:pPr>
            <a:r>
              <a:rPr lang="ru-RU" sz="2400" b="1"/>
              <a:t>Главное – не переедайте.</a:t>
            </a:r>
          </a:p>
          <a:p>
            <a:pPr marL="547688" indent="-411163">
              <a:lnSpc>
                <a:spcPct val="90000"/>
              </a:lnSpc>
            </a:pPr>
            <a:r>
              <a:rPr lang="ru-RU" sz="2400" b="1"/>
              <a:t>Ешьте в одно и то же время простую, свежеприготовленную пищу, которая легко усваивается и соответствует потребностям организма.</a:t>
            </a:r>
          </a:p>
          <a:p>
            <a:pPr marL="547688" indent="-411163">
              <a:lnSpc>
                <a:spcPct val="90000"/>
              </a:lnSpc>
            </a:pPr>
            <a:r>
              <a:rPr lang="ru-RU" sz="2400" b="1"/>
              <a:t>Тщательно пережевывайте пищу, не спешите глотать.</a:t>
            </a:r>
          </a:p>
          <a:p>
            <a:pPr marL="547688" indent="-411163">
              <a:lnSpc>
                <a:spcPct val="90000"/>
              </a:lnSpc>
            </a:pPr>
            <a:r>
              <a:rPr lang="ru-RU" sz="2400" b="1"/>
              <a:t>Мойте фрукты и овощи перед едой.</a:t>
            </a:r>
          </a:p>
          <a:p>
            <a:pPr marL="547688" indent="-411163">
              <a:lnSpc>
                <a:spcPct val="90000"/>
              </a:lnSpc>
            </a:pPr>
            <a:r>
              <a:rPr lang="ru-RU" sz="2400" b="1"/>
              <a:t>Перед приемом пищи мысленно поблагодарите всех, кто принял участие в создании продуктов, из которых приготовлена пища. И конечно, тех, кто приготовил вам еду.</a:t>
            </a:r>
          </a:p>
        </p:txBody>
      </p:sp>
      <p:pic>
        <p:nvPicPr>
          <p:cNvPr id="50185" name="Picture 9" descr="абрикос-много коп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81000"/>
            <a:ext cx="1371600" cy="1089025"/>
          </a:xfrm>
          <a:prstGeom prst="rect">
            <a:avLst/>
          </a:prstGeom>
          <a:noFill/>
        </p:spPr>
      </p:pic>
      <p:pic>
        <p:nvPicPr>
          <p:cNvPr id="50186" name="Picture 10" descr="ежевика-много копи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96200" y="5715000"/>
            <a:ext cx="762000" cy="730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36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16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28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547688" indent="-411163">
              <a:lnSpc>
                <a:spcPct val="90000"/>
              </a:lnSpc>
            </a:pPr>
            <a:endParaRPr lang="ru-RU" sz="2400" b="1" dirty="0"/>
          </a:p>
        </p:txBody>
      </p:sp>
      <p:pic>
        <p:nvPicPr>
          <p:cNvPr id="50185" name="Picture 9" descr="абрикос-много коп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81000"/>
            <a:ext cx="1371600" cy="1089025"/>
          </a:xfrm>
          <a:prstGeom prst="rect">
            <a:avLst/>
          </a:prstGeom>
          <a:noFill/>
        </p:spPr>
      </p:pic>
      <p:pic>
        <p:nvPicPr>
          <p:cNvPr id="1026" name="Picture 2" descr="G:\поурочные технологии\меню\scrn_big_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19200"/>
            <a:ext cx="8305800" cy="525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Меню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03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3490" name="Rectangl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260350"/>
            <a:ext cx="82423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>
              <a:spcBef>
                <a:spcPct val="20000"/>
              </a:spcBef>
              <a:buFont typeface="Wingdings" pitchFamily="2" charset="2"/>
              <a:buNone/>
            </a:pPr>
            <a:r>
              <a:rPr lang="ru-RU" sz="3200"/>
              <a:t>Я хочу быть здоровым!</a:t>
            </a:r>
          </a:p>
          <a:p>
            <a:pPr marL="547688" indent="-411163">
              <a:spcBef>
                <a:spcPct val="20000"/>
              </a:spcBef>
              <a:buFont typeface="Wingdings" pitchFamily="2" charset="2"/>
              <a:buNone/>
            </a:pPr>
            <a:r>
              <a:rPr lang="ru-RU" sz="3200"/>
              <a:t>Я могу быть здоровым!</a:t>
            </a:r>
          </a:p>
          <a:p>
            <a:pPr marL="547688" indent="-411163">
              <a:spcBef>
                <a:spcPct val="20000"/>
              </a:spcBef>
              <a:buFont typeface="Wingdings" pitchFamily="2" charset="2"/>
              <a:buNone/>
            </a:pPr>
            <a:r>
              <a:rPr lang="ru-RU" sz="3200"/>
              <a:t>Я буду здоровым!</a:t>
            </a:r>
          </a:p>
        </p:txBody>
      </p:sp>
      <p:pic>
        <p:nvPicPr>
          <p:cNvPr id="40964" name="Рисунок 3" descr="i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1484313"/>
            <a:ext cx="2286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Рисунок 7" descr="i2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4724400"/>
            <a:ext cx="2503487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5" name="Рисунок 6" descr="i5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4191000"/>
            <a:ext cx="314325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60"/>
                            </p:stCondLst>
                            <p:childTnLst>
                              <p:par>
                                <p:cTn id="11" presetID="4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12" dur="2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760"/>
                            </p:stCondLst>
                            <p:childTnLst>
                              <p:par>
                                <p:cTn id="14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600"/>
                            </p:stCondLst>
                            <p:childTnLst>
                              <p:par>
                                <p:cTn id="1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360"/>
                            </p:stCondLst>
                            <p:childTnLst>
                              <p:par>
                                <p:cTn id="25" presetID="4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26" dur="2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360"/>
                            </p:stCondLst>
                            <p:childTnLst>
                              <p:par>
                                <p:cTn id="28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9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200"/>
                            </p:stCondLst>
                            <p:childTnLst>
                              <p:par>
                                <p:cTn id="3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800"/>
                            </p:stCondLst>
                            <p:childTnLst>
                              <p:par>
                                <p:cTn id="39" presetID="4" presetClass="emph" presetSubtype="2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to="1.5" calcmode="lin" valueType="num">
                                      <p:cBhvr override="childStyle">
                                        <p:cTn id="40" dur="2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9800"/>
                            </p:stCondLst>
                            <p:childTnLst>
                              <p:par>
                                <p:cTn id="42" presetID="1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3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560"/>
                            </p:stCondLst>
                            <p:childTnLst>
                              <p:par>
                                <p:cTn id="4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0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60"/>
                            </p:stCondLst>
                            <p:childTnLst>
                              <p:par>
                                <p:cTn id="5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4560"/>
                            </p:stCondLst>
                            <p:childTnLst>
                              <p:par>
                                <p:cTn id="6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/>
      <p:bldP spid="34819" grpId="1" build="p"/>
      <p:bldP spid="34819" grpId="2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4277" name="WordArt 5"/>
          <p:cNvSpPr>
            <a:spLocks noChangeArrowheads="1" noChangeShapeType="1" noTextEdit="1"/>
          </p:cNvSpPr>
          <p:nvPr/>
        </p:nvSpPr>
        <p:spPr bwMode="auto">
          <a:xfrm>
            <a:off x="304800" y="685800"/>
            <a:ext cx="7086600" cy="24384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Благодарю за внимание!</a:t>
            </a:r>
          </a:p>
        </p:txBody>
      </p:sp>
      <p:pic>
        <p:nvPicPr>
          <p:cNvPr id="54278" name="Picture 6" descr="4киви копи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5486400"/>
            <a:ext cx="1511300" cy="1041400"/>
          </a:xfrm>
          <a:prstGeom prst="rect">
            <a:avLst/>
          </a:prstGeom>
          <a:noFill/>
        </p:spPr>
      </p:pic>
      <p:pic>
        <p:nvPicPr>
          <p:cNvPr id="54279" name="Picture 7" descr="сливыскосточками копия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53366">
            <a:off x="5410200" y="4114800"/>
            <a:ext cx="1828800" cy="1782763"/>
          </a:xfrm>
          <a:prstGeom prst="rect">
            <a:avLst/>
          </a:prstGeom>
          <a:noFill/>
        </p:spPr>
      </p:pic>
      <p:pic>
        <p:nvPicPr>
          <p:cNvPr id="54282" name="Picture 10" descr="арбуз-разрез копи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3962400"/>
            <a:ext cx="1366838" cy="1371600"/>
          </a:xfrm>
          <a:prstGeom prst="rect">
            <a:avLst/>
          </a:prstGeom>
          <a:noFill/>
        </p:spPr>
      </p:pic>
      <p:pic>
        <p:nvPicPr>
          <p:cNvPr id="54283" name="Picture 11" descr="бананы копия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837614">
            <a:off x="2743200" y="4800600"/>
            <a:ext cx="1322388" cy="1325563"/>
          </a:xfrm>
          <a:prstGeom prst="rect">
            <a:avLst/>
          </a:prstGeom>
          <a:noFill/>
        </p:spPr>
      </p:pic>
      <p:pic>
        <p:nvPicPr>
          <p:cNvPr id="54284" name="Picture 12" descr="2 клубнички копия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95600" y="3124200"/>
            <a:ext cx="1066800" cy="801688"/>
          </a:xfrm>
          <a:prstGeom prst="rect">
            <a:avLst/>
          </a:prstGeom>
          <a:noFill/>
        </p:spPr>
      </p:pic>
      <p:pic>
        <p:nvPicPr>
          <p:cNvPr id="54285" name="Picture 13" descr="picture копия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05200" y="3505200"/>
            <a:ext cx="2743200" cy="2057400"/>
          </a:xfrm>
          <a:prstGeom prst="rect">
            <a:avLst/>
          </a:prstGeom>
          <a:noFill/>
        </p:spPr>
      </p:pic>
      <p:pic>
        <p:nvPicPr>
          <p:cNvPr id="54286" name="Picture 14" descr="черника-горсть копия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715000" y="3124200"/>
            <a:ext cx="1219200" cy="836613"/>
          </a:xfrm>
          <a:prstGeom prst="rect">
            <a:avLst/>
          </a:prstGeom>
          <a:noFill/>
        </p:spPr>
      </p:pic>
      <p:pic>
        <p:nvPicPr>
          <p:cNvPr id="54287" name="Picture 15" descr="ананас4 копия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038600" y="2438400"/>
            <a:ext cx="1554163" cy="1103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274638"/>
            <a:ext cx="8229600" cy="1554162"/>
          </a:xfrm>
          <a:noFill/>
          <a:ln/>
        </p:spPr>
      </p:pic>
      <p:sp>
        <p:nvSpPr>
          <p:cNvPr id="48137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525963"/>
          </a:xfrm>
          <a:ln/>
        </p:spPr>
        <p:txBody>
          <a:bodyPr/>
          <a:lstStyle/>
          <a:p>
            <a:pPr marL="547688" indent="-411163">
              <a:buFontTx/>
              <a:buNone/>
            </a:pPr>
            <a:r>
              <a:rPr lang="ru-RU"/>
              <a:t>      Правильное питание должно обеспечить поступление в организм всех необходимых веществ: углеводов, жиров, белков и витаминов.</a:t>
            </a:r>
          </a:p>
          <a:p>
            <a:pPr marL="547688" indent="-411163">
              <a:buFontTx/>
              <a:buNone/>
            </a:pPr>
            <a:endParaRPr lang="ru-RU"/>
          </a:p>
        </p:txBody>
      </p:sp>
      <p:pic>
        <p:nvPicPr>
          <p:cNvPr id="48138" name="Содержимое 4" descr="0_2314b_4f69a0fa_L.jpg"/>
          <p:cNvPicPr>
            <a:picLocks noGrp="1" noChangeAspect="1"/>
          </p:cNvPicPr>
          <p:nvPr>
            <p:ph type="body"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648200" y="2057400"/>
            <a:ext cx="4038600" cy="4114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6866" name="Rectangle 5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479550" y="274638"/>
            <a:ext cx="6183313" cy="1143000"/>
          </a:xfrm>
          <a:noFill/>
          <a:ln/>
        </p:spPr>
      </p:pic>
      <p:pic>
        <p:nvPicPr>
          <p:cNvPr id="30727" name="Содержимое 7" descr="ол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1773238"/>
            <a:ext cx="7286625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70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524000"/>
            <a:ext cx="6934200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i="1">
                <a:latin typeface="Arial Black" pitchFamily="34" charset="0"/>
              </a:rPr>
              <a:t>Рано утром просыпайся,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latin typeface="Arial Black" pitchFamily="34" charset="0"/>
              </a:rPr>
              <a:t>Себе и людям улыбайся,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latin typeface="Arial Black" pitchFamily="34" charset="0"/>
              </a:rPr>
              <a:t>Ты зарядкой занимайся,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latin typeface="Arial Black" pitchFamily="34" charset="0"/>
              </a:rPr>
              <a:t>Обливайся, вытирайся,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latin typeface="Arial Black" pitchFamily="34" charset="0"/>
              </a:rPr>
              <a:t>Всегда правильно питайся,</a:t>
            </a:r>
          </a:p>
          <a:p>
            <a:pPr>
              <a:buFont typeface="Wingdings" pitchFamily="2" charset="2"/>
              <a:buNone/>
            </a:pPr>
            <a:r>
              <a:rPr lang="ru-RU" b="1" i="1">
                <a:latin typeface="Arial Black" pitchFamily="34" charset="0"/>
              </a:rPr>
              <a:t>В школу смело отправляйся</a:t>
            </a:r>
            <a:r>
              <a:rPr lang="ru-RU">
                <a:latin typeface="Arial Black" pitchFamily="34" charset="0"/>
              </a:rPr>
              <a:t>.</a:t>
            </a:r>
          </a:p>
          <a:p>
            <a:pPr>
              <a:buFontTx/>
              <a:buNone/>
            </a:pPr>
            <a:endParaRPr lang="ru-RU">
              <a:latin typeface="Arial Black" pitchFamily="34" charset="0"/>
            </a:endParaRPr>
          </a:p>
        </p:txBody>
      </p:sp>
      <p:pic>
        <p:nvPicPr>
          <p:cNvPr id="29698" name="Rectangle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1676400" y="304800"/>
            <a:ext cx="5797550" cy="1143000"/>
          </a:xfrm>
          <a:noFill/>
          <a:ln/>
        </p:spPr>
      </p:pic>
      <p:pic>
        <p:nvPicPr>
          <p:cNvPr id="11273" name="Picture 4" descr="j0236446"/>
          <p:cNvPicPr>
            <a:picLocks noGrp="1" noChangeAspect="1" noChangeArrowheads="1" noCrop="1"/>
          </p:cNvPicPr>
          <p:nvPr>
            <p:ph type="body"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876800" y="1676400"/>
            <a:ext cx="3657600" cy="42672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38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228600"/>
            <a:ext cx="4267200" cy="5973763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 ты не был хилым,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вялым,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лежал под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одеялом,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хворал и был 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порядке,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день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зарядку!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Позабудь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телевизор,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Mapш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нa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улицу гулять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полезней для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Свежим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дышать.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плохому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настроенью!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грусти, не хнычь,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плачь!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тебе всегда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помогут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Лыжи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прыгалки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мяч!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станешь ты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спортсменом,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не беда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Здоровый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дух в здоровом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теле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присутствует всегда! </a:t>
            </a:r>
          </a:p>
          <a:p>
            <a:pPr>
              <a:lnSpc>
                <a:spcPct val="80000"/>
              </a:lnSpc>
            </a:pPr>
            <a:endParaRPr lang="ru-RU" sz="2000" dirty="0"/>
          </a:p>
        </p:txBody>
      </p:sp>
      <p:pic>
        <p:nvPicPr>
          <p:cNvPr id="16392" name="Picture 2" descr="C:\Documents and Settings\Ziki\Мои документы\Мои рисунки\2.jpg"/>
          <p:cNvPicPr>
            <a:picLocks noGrp="1" noChangeAspect="1" noChangeArrowheads="1"/>
          </p:cNvPicPr>
          <p:nvPr>
            <p:ph type="body"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669404" y="410029"/>
            <a:ext cx="1924050" cy="2590800"/>
          </a:xfrm>
          <a:noFill/>
          <a:ln/>
        </p:spPr>
      </p:pic>
      <p:pic>
        <p:nvPicPr>
          <p:cNvPr id="16393" name="Рисунок 7" descr="http://webclipart.ru/files/images/13-21/thmb/TN_1512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1203551"/>
            <a:ext cx="1643063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Рисунок 10" descr="http://webclipart.ru/files/images/13-21/thmb/TN_1514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77153" y="3240201"/>
            <a:ext cx="1722211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Содержимое 6" descr="8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99364" y="4709886"/>
            <a:ext cx="2109788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3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3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3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3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3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3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3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3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3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39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3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3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39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3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3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39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3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3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39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3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63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39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639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639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639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63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63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639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639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39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639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639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39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6390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4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000">
                <a:solidFill>
                  <a:srgbClr val="006600"/>
                </a:solidFill>
              </a:rPr>
              <a:t>Человеку необходимо питаться.</a:t>
            </a:r>
          </a:p>
          <a:p>
            <a:pPr>
              <a:buFontTx/>
              <a:buNone/>
            </a:pPr>
            <a:endParaRPr lang="ru-RU"/>
          </a:p>
        </p:txBody>
      </p:sp>
      <p:pic>
        <p:nvPicPr>
          <p:cNvPr id="32770" name="Rectangle 2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487363" y="0"/>
            <a:ext cx="8169275" cy="1752600"/>
          </a:xfrm>
          <a:noFill/>
          <a:ln/>
        </p:spPr>
      </p:pic>
      <p:pic>
        <p:nvPicPr>
          <p:cNvPr id="9220" name="Picture 4" descr="j031687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4400" y="2362200"/>
            <a:ext cx="2881313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7" descr="i6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76800" y="2362200"/>
            <a:ext cx="283845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3794" name="Rectangl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388350" cy="126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685800" y="2057400"/>
            <a:ext cx="2805113" cy="4365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ru-RU" sz="2200"/>
              <a:t>Полезные продукты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029200" y="2057400"/>
            <a:ext cx="3111500" cy="436563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200"/>
              <a:t>Неполезные продукты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62000" y="3200400"/>
            <a:ext cx="7653338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Рыба, пепси, кефир, фанта, чипсы, геркулес, жирное мясо, подсолнечное масло, торты, «Сникерс», морковь, капуста, шоколадные конфеты, яблоки, груши, хлеб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0" decel="100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762000" y="914400"/>
            <a:ext cx="2805113" cy="4365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None/>
            </a:pPr>
            <a:r>
              <a:rPr lang="ru-RU" sz="2200"/>
              <a:t>Полезные продукты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953000" y="914400"/>
            <a:ext cx="3111500" cy="436563"/>
          </a:xfrm>
          <a:prstGeom prst="rect">
            <a:avLst/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Неполезные продукты</a:t>
            </a:r>
          </a:p>
        </p:txBody>
      </p:sp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609600" y="1752600"/>
            <a:ext cx="3332163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Рыба,</a:t>
            </a:r>
          </a:p>
          <a:p>
            <a:pPr algn="ctr"/>
            <a:r>
              <a:rPr lang="ru-RU" sz="2400"/>
              <a:t>кефир, </a:t>
            </a:r>
          </a:p>
          <a:p>
            <a:pPr algn="ctr"/>
            <a:r>
              <a:rPr lang="ru-RU" sz="2400"/>
              <a:t>геркулес,</a:t>
            </a:r>
          </a:p>
          <a:p>
            <a:pPr algn="ctr"/>
            <a:r>
              <a:rPr lang="ru-RU" sz="2400"/>
              <a:t>подсолнечное масло,  морковь, </a:t>
            </a:r>
          </a:p>
          <a:p>
            <a:pPr algn="ctr"/>
            <a:r>
              <a:rPr lang="ru-RU" sz="2400"/>
              <a:t>капуста, </a:t>
            </a:r>
          </a:p>
          <a:p>
            <a:pPr algn="ctr"/>
            <a:r>
              <a:rPr lang="ru-RU" sz="2400"/>
              <a:t>яблоки, </a:t>
            </a:r>
          </a:p>
          <a:p>
            <a:pPr algn="ctr"/>
            <a:r>
              <a:rPr lang="ru-RU" sz="2400"/>
              <a:t>груши, </a:t>
            </a:r>
          </a:p>
          <a:p>
            <a:pPr algn="ctr"/>
            <a:r>
              <a:rPr lang="ru-RU" sz="2400"/>
              <a:t>хлеб</a:t>
            </a:r>
          </a:p>
        </p:txBody>
      </p:sp>
      <p:pic>
        <p:nvPicPr>
          <p:cNvPr id="80909" name="Picture 13" descr="j0223776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5105400"/>
            <a:ext cx="1444625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8" name="Picture 12" descr="j022377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5200"/>
            <a:ext cx="1584325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3" name="Picture 15" descr="picture копия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4953000"/>
            <a:ext cx="2133600" cy="1600200"/>
          </a:xfrm>
          <a:prstGeom prst="rect">
            <a:avLst/>
          </a:prstGeom>
          <a:noFill/>
        </p:spPr>
      </p:pic>
      <p:sp>
        <p:nvSpPr>
          <p:cNvPr id="80903" name="Text Box 7"/>
          <p:cNvSpPr txBox="1">
            <a:spLocks noChangeArrowheads="1"/>
          </p:cNvSpPr>
          <p:nvPr/>
        </p:nvSpPr>
        <p:spPr bwMode="auto">
          <a:xfrm>
            <a:off x="5181600" y="1828800"/>
            <a:ext cx="333216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Пепси, </a:t>
            </a:r>
          </a:p>
          <a:p>
            <a:pPr algn="ctr"/>
            <a:r>
              <a:rPr lang="ru-RU" sz="2400"/>
              <a:t>фанта, </a:t>
            </a:r>
          </a:p>
          <a:p>
            <a:pPr algn="ctr"/>
            <a:r>
              <a:rPr lang="ru-RU" sz="2400"/>
              <a:t>чипсы, </a:t>
            </a:r>
          </a:p>
          <a:p>
            <a:pPr algn="ctr"/>
            <a:r>
              <a:rPr lang="ru-RU" sz="2400"/>
              <a:t>жирное мясо, </a:t>
            </a:r>
          </a:p>
          <a:p>
            <a:pPr algn="ctr"/>
            <a:r>
              <a:rPr lang="ru-RU" sz="2400"/>
              <a:t>торты, </a:t>
            </a:r>
          </a:p>
          <a:p>
            <a:pPr algn="ctr"/>
            <a:r>
              <a:rPr lang="ru-RU" sz="2400"/>
              <a:t>«Сникерс», шоколадные конфеты</a:t>
            </a:r>
          </a:p>
        </p:txBody>
      </p:sp>
      <p:pic>
        <p:nvPicPr>
          <p:cNvPr id="80910" name="Picture 14" descr="j0234740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05400" y="4724400"/>
            <a:ext cx="1054100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7" name="Picture 11" descr="j0189212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05600" y="4876800"/>
            <a:ext cx="1979613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68" name="Picture 20" descr="груша копия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1974039">
            <a:off x="4114800" y="1752600"/>
            <a:ext cx="617538" cy="863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800" decel="100000" fill="hold"/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0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800" decel="1000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animBg="1"/>
      <p:bldP spid="24583" grpId="0" animBg="1"/>
      <p:bldP spid="80902" grpId="0"/>
      <p:bldP spid="80903" grpId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169</TotalTime>
  <Words>618</Words>
  <Application>Microsoft Office PowerPoint</Application>
  <PresentationFormat>Экран (4:3)</PresentationFormat>
  <Paragraphs>106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Оформление по умолчанию</vt:lpstr>
      <vt:lpstr>Презентация PowerPoint</vt:lpstr>
      <vt:lpstr>Здоровое  питание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Меню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Юлия</cp:lastModifiedBy>
  <cp:revision>17</cp:revision>
  <cp:lastPrinted>1601-01-01T00:00:00Z</cp:lastPrinted>
  <dcterms:created xsi:type="dcterms:W3CDTF">2011-02-07T14:41:50Z</dcterms:created>
  <dcterms:modified xsi:type="dcterms:W3CDTF">2021-03-19T07:37:17Z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