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CCF035E-E856-4292-9111-1A81CD30EC00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864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3989A-0157-4629-BD53-9A410C2221F2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48F32C-5C6C-43CC-97D0-5C5BDA879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547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18.03.2021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ok.ru/video/2529722044821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340768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/>
              <a:t>«</a:t>
            </a:r>
            <a:r>
              <a:rPr lang="ru-RU" sz="6600" dirty="0" smtClean="0"/>
              <a:t>Обыкновенные дроби»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Подготовила: </a:t>
            </a:r>
          </a:p>
          <a:p>
            <a:pPr algn="r"/>
            <a:r>
              <a:rPr lang="ru-RU" dirty="0" err="1" smtClean="0">
                <a:solidFill>
                  <a:schemeClr val="tx1"/>
                </a:solidFill>
              </a:rPr>
              <a:t>Козуренко</a:t>
            </a:r>
            <a:r>
              <a:rPr lang="ru-RU" dirty="0" smtClean="0">
                <a:solidFill>
                  <a:schemeClr val="tx1"/>
                </a:solidFill>
              </a:rPr>
              <a:t> Юлия Сергеевна,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учитель математики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МБОУ Терновской ООШ №2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85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459"/>
            <a:ext cx="4484922" cy="3408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s://krasnodar-sp.com/files/730/7307150568d83c8abb0edcb525fc8ba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476690"/>
            <a:ext cx="6177786" cy="3381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ds04.infourok.ru/uploads/ex/0a38/0007bedf-24174a5f/img1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116" y="10228"/>
            <a:ext cx="4572001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539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laho\Desktop\разработка современный урок\67303374633791_3-wxfnvfs1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966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Plaho\Desktop\разработка современный урок\i_cut-photo.r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72816"/>
            <a:ext cx="6552728" cy="4765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/>
              </a:rPr>
              <a:t>Какая часть пирога достанется каждому?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998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45224"/>
            <a:ext cx="8229600" cy="1600200"/>
          </a:xfrm>
        </p:spPr>
        <p:txBody>
          <a:bodyPr/>
          <a:lstStyle/>
          <a:p>
            <a:r>
              <a:rPr lang="ru-RU" sz="2000" u="sng" dirty="0">
                <a:effectLst/>
                <a:hlinkClick r:id="rId2"/>
              </a:rPr>
              <a:t>https://</a:t>
            </a:r>
            <a:r>
              <a:rPr lang="ru-RU" sz="2000" u="sng" dirty="0" smtClean="0">
                <a:effectLst/>
                <a:hlinkClick r:id="rId2"/>
              </a:rPr>
              <a:t>ok.ru/video/2529722044821</a:t>
            </a:r>
            <a:r>
              <a:rPr lang="en-US" u="sng" dirty="0" smtClean="0">
                <a:effectLst/>
              </a:rPr>
              <a:t/>
            </a:r>
            <a:br>
              <a:rPr lang="en-US" u="sng" dirty="0" smtClean="0">
                <a:effectLst/>
              </a:rPr>
            </a:br>
            <a:endParaRPr lang="ru-RU" dirty="0"/>
          </a:p>
        </p:txBody>
      </p:sp>
      <p:pic>
        <p:nvPicPr>
          <p:cNvPr id="5122" name="Picture 2" descr="https://ds04.infourok.ru/uploads/ex/02ce/000fcdc5-6256dcb1/img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0"/>
            <a:ext cx="7064000" cy="529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23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effectLst/>
              </a:rPr>
              <a:t>Применение знаний в новых </a:t>
            </a:r>
            <a:r>
              <a:rPr lang="ru-RU" sz="3600" b="1" dirty="0" smtClean="0">
                <a:effectLst/>
              </a:rPr>
              <a:t>ситуациях (работа в группах)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62088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Задание2.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Я ДРОБЬ! Дробь – это частичка целого. А можешь ли ты быть дробью? В каких случаях? Что выступает в качестве целого в этих случаях? Перечисли такие случаи. 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226084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Задание1.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Какие образы навевают тебе дробные числа? Чем они отличаются от целых чисел?</a:t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Нарисуй образ целого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числа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образ дробного числа. </a:t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4"/>
          <p:cNvSpPr txBox="1">
            <a:spLocks/>
          </p:cNvSpPr>
          <p:nvPr/>
        </p:nvSpPr>
        <p:spPr>
          <a:xfrm>
            <a:off x="1763688" y="4149080"/>
            <a:ext cx="4038600" cy="2620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</a:rPr>
              <a:t>Задание 3.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</a:rPr>
              <a:t>Собрать коллекцию дробей, которые «живут» в классе?  Можно нарисовать</a:t>
            </a:r>
            <a:r>
              <a:rPr lang="ru-RU" dirty="0">
                <a:latin typeface="Times New Roman"/>
                <a:ea typeface="Times New Roman"/>
              </a:rPr>
              <a:t>.</a:t>
            </a:r>
            <a:br>
              <a:rPr lang="ru-RU" dirty="0">
                <a:latin typeface="Times New Roman"/>
                <a:ea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705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/>
                <a:latin typeface="Times New Roman" pitchFamily="18" charset="0"/>
                <a:cs typeface="Times New Roman" pitchFamily="18" charset="0"/>
              </a:rPr>
              <a:t>Работа в тетрадях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2.  Запишите дробь, у которой числитель равен значению выражения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5883:37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2852:46, а знаменатель – значению выражения 43*51 + 49*43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1.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Смекалкин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предложил младшему брату записать цифрами две дроби: а) четыре тысяча вторых; б) четыре тысячи вторых. «Так ведь это одна и та же дробь!» - воскликнул брат.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Смекалкин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объяснил брату, что он невнимателен. Перечитайте внимательно задания и запишите названные дроби.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930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648200" y="4509120"/>
            <a:ext cx="4038600" cy="16170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Дополнительное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задание: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Сочинение «Дроби в нашей жизни»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65760" y="4797152"/>
            <a:ext cx="4041648" cy="132932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§ 25, №677,679 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21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127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pic>
        <p:nvPicPr>
          <p:cNvPr id="7170" name="Picture 2" descr="C:\Users\Plaho\Desktop\разработка современный урок\99749395_7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63334"/>
            <a:ext cx="7992888" cy="599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204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drasler.ru/wp-content/uploads/2019/03/C%D0%BF%D0%B0%D1%81%D0%B8%D0%B1%D0%BE-%D0%B7%D0%B0-%D0%B2%D0%BD%D0%B8%D0%BC%D0%B0%D0%BD%D0%B8%D0%B5-%D0%BA%D0%B0%D1%80%D1%82%D0%B8%D0%BD%D0%BA%D0%B8-%D0%B4%D0%BB%D1%8F-%D0%BF%D1%80%D0%B5%D0%B7%D0%B5%D0%BD%D1%82%D0%B0%D1%86%D0%B8%D0%B8-%D0%BF%D0%BE%D0%B4%D0%B1%D0%BE%D1%80%D0%BA%D0%B0-36-%D1%88%D1%82%D1%83%D0%BA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0" y="0"/>
            <a:ext cx="9134420" cy="685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2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600200"/>
          </a:xfrm>
        </p:spPr>
        <p:txBody>
          <a:bodyPr/>
          <a:lstStyle/>
          <a:p>
            <a:r>
              <a:rPr lang="ru-RU" b="1" dirty="0">
                <a:latin typeface="Times New Roman"/>
                <a:ea typeface="Calibri"/>
              </a:rPr>
              <a:t>Цели урока: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- 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образовательные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: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познакомить обучающихся с понятиями: дробные числа, обыкновенная дробь, числитель и знаменатель дроби, учить читать, записывать и понимать обыкновенные дроби.</a:t>
            </a:r>
            <a:endParaRPr lang="ru-RU" sz="1800" dirty="0">
              <a:solidFill>
                <a:schemeClr val="accent5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-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развивающие: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развитие логического мышления, внимания, умения  анализировать – устанавливать причинно-следственные связи; выдвигать гипотезы.</a:t>
            </a:r>
            <a:endParaRPr lang="ru-RU" sz="1800" dirty="0">
              <a:solidFill>
                <a:schemeClr val="accent5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0" indent="0" algn="just">
              <a:buNone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</a:rPr>
              <a:t>-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</a:rPr>
              <a:t>воспитательные: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</a:rPr>
              <a:t>создать атмосферу коллективного поиска, эмоциональной приподнятости, радости познания и преодоления трудностей; воспитание дружбы, как одного из видов личных отношений.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</a:rPr>
              <a:t> 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857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>
                <a:effectLst/>
                <a:latin typeface="Times New Roman" pitchFamily="18" charset="0"/>
                <a:cs typeface="Times New Roman" pitchFamily="18" charset="0"/>
              </a:rPr>
              <a:t>Планируемые результаты</a:t>
            </a:r>
            <a:r>
              <a:rPr lang="ru-RU" sz="4800" b="1" dirty="0" smtClean="0"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Предметные: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умение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читать и записывать обыкновенные дроби; называть числитель и знаменатель; знать и понимать что показывает числитель и знаменатель обыкновенной дроби.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Метапредметные: 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Регулятивные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уметь определять и формулировать цель на уроке с помощью учителя; работать в коллективе по реализации составленного плана; 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планировать свое действие в соответствии с поставленной задачей; вносить необходимые коррективы в действие после его завершения на основе его оценки и учета характера сделанных ошибок; высказывать свое предположение. 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Коммуникативные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планирование учебного сотрудничества с учителем и сверстникам. Грамотно использовать речь для планирования и регуляции своей деятельности, осуществлять контроль, коррекцию, оценку своих действий и действий своего партнера.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Личностные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адекватная самооценка, ценность толерантности, формирование умения вести диалог на основе равноправных отношений.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355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2656"/>
            <a:ext cx="8115745" cy="6086809"/>
          </a:xfrm>
        </p:spPr>
      </p:pic>
    </p:spTree>
    <p:extLst>
      <p:ext uri="{BB962C8B-B14F-4D97-AF65-F5344CB8AC3E}">
        <p14:creationId xmlns:p14="http://schemas.microsoft.com/office/powerpoint/2010/main" val="428271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Актуализация знаний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9472" y="2636912"/>
            <a:ext cx="8229600" cy="74868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</a:rPr>
              <a:t>Какие числа называют натуральными? 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77804" y="1752601"/>
            <a:ext cx="8229600" cy="748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</a:rPr>
              <a:t>Какие числа вы знаете?</a:t>
            </a:r>
            <a:endParaRPr lang="ru-RU" sz="2000" dirty="0" smtClean="0">
              <a:solidFill>
                <a:schemeClr val="accent5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67502" y="3504672"/>
            <a:ext cx="8229600" cy="748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</a:rPr>
              <a:t>0 – это натуральное число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</a:rPr>
              <a:t>?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/>
              <a:ea typeface="Times New Roman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67502" y="4228951"/>
            <a:ext cx="8229600" cy="748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</a:rPr>
              <a:t>Назовите самое маленькое натуральное число?</a:t>
            </a:r>
          </a:p>
          <a:p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77804" y="5095258"/>
            <a:ext cx="8229600" cy="748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</a:rPr>
              <a:t>А возможно ли назвать самое большое натуральное число?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9845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Математический диктант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4114800" cy="31249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В-1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Сумма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6000;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3456;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181+63=244(не верно);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981-0=981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 85-58=27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932040" y="1752601"/>
            <a:ext cx="4114800" cy="3124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В-2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Разность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11000;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4561;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406+188=594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(не верно);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0;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96-67=29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475656" y="4818454"/>
            <a:ext cx="5256584" cy="20395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Критерии оценки: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«5» - без ошибок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«4» - 1-2 ошибки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«3» - 3 ошибки</a:t>
            </a:r>
          </a:p>
        </p:txBody>
      </p:sp>
    </p:spTree>
    <p:extLst>
      <p:ext uri="{BB962C8B-B14F-4D97-AF65-F5344CB8AC3E}">
        <p14:creationId xmlns:p14="http://schemas.microsoft.com/office/powerpoint/2010/main" val="121682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Дружба – это…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5419"/>
            <a:ext cx="7848872" cy="5232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491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-108520" y="0"/>
            <a:ext cx="9276211" cy="690391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497242" y="105201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073306" y="105201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649370" y="105201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225434" y="105201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796812" y="105201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372876" y="105201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948940" y="105201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525004" y="105201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485117" y="1634897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485117" y="211931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485117" y="2695378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485117" y="3212212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061737" y="211931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598509" y="211931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174573" y="211931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4745951" y="211931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5322015" y="211931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5898079" y="211931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6474143" y="211931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Ь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027131" y="3212212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598509" y="3212212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174573" y="3212212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750637" y="3212212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5326701" y="3212212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756925" y="3212212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1332989" y="3212212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1909053" y="3212212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4796812" y="105883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372876" y="105883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2511994" y="105201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3088058" y="105201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52" name="Прямоугольник 51">
            <a:hlinkClick r:id="rId2" action="ppaction://hlinksldjump"/>
          </p:cNvPr>
          <p:cNvSpPr/>
          <p:nvPr/>
        </p:nvSpPr>
        <p:spPr>
          <a:xfrm>
            <a:off x="3664122" y="105201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4240186" y="105201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56" name="Прямоугольник 55">
            <a:hlinkClick r:id="rId2" action="ppaction://hlinksldjump"/>
          </p:cNvPr>
          <p:cNvSpPr/>
          <p:nvPr/>
        </p:nvSpPr>
        <p:spPr>
          <a:xfrm>
            <a:off x="2511994" y="105883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</a:t>
            </a:r>
          </a:p>
        </p:txBody>
      </p:sp>
      <p:sp>
        <p:nvSpPr>
          <p:cNvPr id="57" name="Прямоугольник 56">
            <a:hlinkClick r:id="rId2" action="ppaction://hlinksldjump"/>
          </p:cNvPr>
          <p:cNvSpPr/>
          <p:nvPr/>
        </p:nvSpPr>
        <p:spPr>
          <a:xfrm>
            <a:off x="3076032" y="105883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2485659" y="211931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3061723" y="211931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3637787" y="211931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4213851" y="211931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4785229" y="211931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5361293" y="211931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66" name="Прямоугольник 65">
            <a:hlinkClick r:id="rId2" action="ppaction://hlinksldjump"/>
          </p:cNvPr>
          <p:cNvSpPr/>
          <p:nvPr/>
        </p:nvSpPr>
        <p:spPr>
          <a:xfrm>
            <a:off x="5937357" y="211931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</a:t>
            </a:r>
          </a:p>
        </p:txBody>
      </p:sp>
      <p:sp>
        <p:nvSpPr>
          <p:cNvPr id="67" name="Прямоугольник 66">
            <a:hlinkClick r:id="rId2" action="ppaction://hlinksldjump"/>
          </p:cNvPr>
          <p:cNvSpPr/>
          <p:nvPr/>
        </p:nvSpPr>
        <p:spPr>
          <a:xfrm>
            <a:off x="6513421" y="211931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Ь</a:t>
            </a:r>
          </a:p>
        </p:txBody>
      </p:sp>
      <p:sp>
        <p:nvSpPr>
          <p:cNvPr id="70" name="Прямоугольник 69">
            <a:hlinkClick r:id="rId2" action="ppaction://hlinksldjump"/>
          </p:cNvPr>
          <p:cNvSpPr/>
          <p:nvPr/>
        </p:nvSpPr>
        <p:spPr>
          <a:xfrm>
            <a:off x="4785229" y="212613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</a:t>
            </a:r>
          </a:p>
        </p:txBody>
      </p:sp>
      <p:sp>
        <p:nvSpPr>
          <p:cNvPr id="71" name="Прямоугольник 70">
            <a:hlinkClick r:id="rId2" action="ppaction://hlinksldjump"/>
          </p:cNvPr>
          <p:cNvSpPr/>
          <p:nvPr/>
        </p:nvSpPr>
        <p:spPr>
          <a:xfrm>
            <a:off x="5361293" y="212613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2500411" y="211931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3076475" y="211931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76" name="Прямоугольник 75">
            <a:hlinkClick r:id="rId2" action="ppaction://hlinksldjump"/>
          </p:cNvPr>
          <p:cNvSpPr/>
          <p:nvPr/>
        </p:nvSpPr>
        <p:spPr>
          <a:xfrm>
            <a:off x="3652539" y="211931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З</a:t>
            </a:r>
          </a:p>
        </p:txBody>
      </p:sp>
      <p:sp>
        <p:nvSpPr>
          <p:cNvPr id="77" name="Прямоугольник 76">
            <a:hlinkClick r:id="rId2" action="ppaction://hlinksldjump"/>
          </p:cNvPr>
          <p:cNvSpPr/>
          <p:nvPr/>
        </p:nvSpPr>
        <p:spPr>
          <a:xfrm>
            <a:off x="4228603" y="211931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80" name="Прямоугольник 79">
            <a:hlinkClick r:id="rId2" action="ppaction://hlinksldjump"/>
          </p:cNvPr>
          <p:cNvSpPr/>
          <p:nvPr/>
        </p:nvSpPr>
        <p:spPr>
          <a:xfrm>
            <a:off x="2500411" y="212613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</a:t>
            </a:r>
          </a:p>
        </p:txBody>
      </p:sp>
      <p:sp>
        <p:nvSpPr>
          <p:cNvPr id="81" name="Прямоугольник 80">
            <a:hlinkClick r:id="rId2" action="ppaction://hlinksldjump"/>
          </p:cNvPr>
          <p:cNvSpPr/>
          <p:nvPr/>
        </p:nvSpPr>
        <p:spPr>
          <a:xfrm>
            <a:off x="3076475" y="2126134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84" name="Прямоугольник 83"/>
          <p:cNvSpPr/>
          <p:nvPr/>
        </p:nvSpPr>
        <p:spPr>
          <a:xfrm>
            <a:off x="744899" y="322329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85" name="Прямоугольник 84"/>
          <p:cNvSpPr/>
          <p:nvPr/>
        </p:nvSpPr>
        <p:spPr>
          <a:xfrm>
            <a:off x="1320963" y="322329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86" name="Прямоугольник 85"/>
          <p:cNvSpPr/>
          <p:nvPr/>
        </p:nvSpPr>
        <p:spPr>
          <a:xfrm>
            <a:off x="1897027" y="322329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87" name="Прямоугольник 86"/>
          <p:cNvSpPr/>
          <p:nvPr/>
        </p:nvSpPr>
        <p:spPr>
          <a:xfrm>
            <a:off x="2473091" y="322329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88" name="Прямоугольник 87"/>
          <p:cNvSpPr/>
          <p:nvPr/>
        </p:nvSpPr>
        <p:spPr>
          <a:xfrm>
            <a:off x="3044469" y="322329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89" name="Прямоугольник 88"/>
          <p:cNvSpPr/>
          <p:nvPr/>
        </p:nvSpPr>
        <p:spPr>
          <a:xfrm>
            <a:off x="3620533" y="322329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90" name="Прямоугольник 89">
            <a:hlinkClick r:id="rId2" action="ppaction://hlinksldjump"/>
          </p:cNvPr>
          <p:cNvSpPr/>
          <p:nvPr/>
        </p:nvSpPr>
        <p:spPr>
          <a:xfrm>
            <a:off x="4196597" y="322329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</a:t>
            </a:r>
          </a:p>
        </p:txBody>
      </p:sp>
      <p:sp>
        <p:nvSpPr>
          <p:cNvPr id="91" name="Прямоугольник 90">
            <a:hlinkClick r:id="rId2" action="ppaction://hlinksldjump"/>
          </p:cNvPr>
          <p:cNvSpPr/>
          <p:nvPr/>
        </p:nvSpPr>
        <p:spPr>
          <a:xfrm>
            <a:off x="4772661" y="322329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</a:t>
            </a:r>
          </a:p>
        </p:txBody>
      </p:sp>
      <p:sp>
        <p:nvSpPr>
          <p:cNvPr id="94" name="Прямоугольник 93">
            <a:hlinkClick r:id="rId2" action="ppaction://hlinksldjump"/>
          </p:cNvPr>
          <p:cNvSpPr/>
          <p:nvPr/>
        </p:nvSpPr>
        <p:spPr>
          <a:xfrm>
            <a:off x="3044469" y="323011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А</a:t>
            </a:r>
          </a:p>
        </p:txBody>
      </p:sp>
      <p:sp>
        <p:nvSpPr>
          <p:cNvPr id="95" name="Прямоугольник 94">
            <a:hlinkClick r:id="rId2" action="ppaction://hlinksldjump"/>
          </p:cNvPr>
          <p:cNvSpPr/>
          <p:nvPr/>
        </p:nvSpPr>
        <p:spPr>
          <a:xfrm>
            <a:off x="3620533" y="323011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Е</a:t>
            </a:r>
          </a:p>
        </p:txBody>
      </p:sp>
      <p:sp>
        <p:nvSpPr>
          <p:cNvPr id="98" name="Прямоугольник 97"/>
          <p:cNvSpPr/>
          <p:nvPr/>
        </p:nvSpPr>
        <p:spPr>
          <a:xfrm>
            <a:off x="759651" y="322329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99" name="Прямоугольник 98"/>
          <p:cNvSpPr/>
          <p:nvPr/>
        </p:nvSpPr>
        <p:spPr>
          <a:xfrm>
            <a:off x="1335715" y="322329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100" name="Прямоугольник 99">
            <a:hlinkClick r:id="rId2" action="ppaction://hlinksldjump"/>
          </p:cNvPr>
          <p:cNvSpPr/>
          <p:nvPr/>
        </p:nvSpPr>
        <p:spPr>
          <a:xfrm>
            <a:off x="1911779" y="322329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А</a:t>
            </a:r>
          </a:p>
        </p:txBody>
      </p:sp>
      <p:sp>
        <p:nvSpPr>
          <p:cNvPr id="101" name="Прямоугольник 100">
            <a:hlinkClick r:id="rId2" action="ppaction://hlinksldjump"/>
          </p:cNvPr>
          <p:cNvSpPr/>
          <p:nvPr/>
        </p:nvSpPr>
        <p:spPr>
          <a:xfrm>
            <a:off x="2487843" y="322329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</a:t>
            </a:r>
          </a:p>
        </p:txBody>
      </p:sp>
      <p:sp>
        <p:nvSpPr>
          <p:cNvPr id="104" name="Прямоугольник 103">
            <a:hlinkClick r:id="rId2" action="ppaction://hlinksldjump"/>
          </p:cNvPr>
          <p:cNvSpPr/>
          <p:nvPr/>
        </p:nvSpPr>
        <p:spPr>
          <a:xfrm>
            <a:off x="759651" y="323011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105" name="Прямоугольник 104">
            <a:hlinkClick r:id="rId2" action="ppaction://hlinksldjump"/>
          </p:cNvPr>
          <p:cNvSpPr/>
          <p:nvPr/>
        </p:nvSpPr>
        <p:spPr>
          <a:xfrm>
            <a:off x="1335715" y="323011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Л</a:t>
            </a:r>
          </a:p>
        </p:txBody>
      </p:sp>
      <p:sp>
        <p:nvSpPr>
          <p:cNvPr id="108" name="Прямоугольник 107"/>
          <p:cNvSpPr/>
          <p:nvPr/>
        </p:nvSpPr>
        <p:spPr>
          <a:xfrm>
            <a:off x="5326701" y="3195048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109" name="Прямоугольник 108">
            <a:hlinkClick r:id="rId2" action="ppaction://hlinksldjump"/>
          </p:cNvPr>
          <p:cNvSpPr/>
          <p:nvPr/>
        </p:nvSpPr>
        <p:spPr>
          <a:xfrm>
            <a:off x="5348725" y="3206129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Е</a:t>
            </a:r>
          </a:p>
        </p:txBody>
      </p:sp>
      <p:sp>
        <p:nvSpPr>
          <p:cNvPr id="111" name="Прямоугольник 110">
            <a:hlinkClick r:id="rId2" action="ppaction://hlinksldjump"/>
          </p:cNvPr>
          <p:cNvSpPr/>
          <p:nvPr/>
        </p:nvSpPr>
        <p:spPr>
          <a:xfrm>
            <a:off x="2465819" y="2684297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114" name="Прямоугольник 113"/>
          <p:cNvSpPr/>
          <p:nvPr/>
        </p:nvSpPr>
        <p:spPr>
          <a:xfrm>
            <a:off x="2480015" y="1623816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115" name="Прямоугольник 114">
            <a:hlinkClick r:id="rId2" action="ppaction://hlinksldjump"/>
          </p:cNvPr>
          <p:cNvSpPr/>
          <p:nvPr/>
        </p:nvSpPr>
        <p:spPr>
          <a:xfrm>
            <a:off x="2502039" y="1634897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</a:t>
            </a:r>
          </a:p>
        </p:txBody>
      </p:sp>
      <p:sp>
        <p:nvSpPr>
          <p:cNvPr id="120" name="Прямоугольник 119"/>
          <p:cNvSpPr/>
          <p:nvPr/>
        </p:nvSpPr>
        <p:spPr>
          <a:xfrm>
            <a:off x="4251477" y="105201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121" name="Прямоугольник 120"/>
          <p:cNvSpPr/>
          <p:nvPr/>
        </p:nvSpPr>
        <p:spPr>
          <a:xfrm>
            <a:off x="4827541" y="105201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122" name="Прямоугольник 121"/>
          <p:cNvSpPr/>
          <p:nvPr/>
        </p:nvSpPr>
        <p:spPr>
          <a:xfrm>
            <a:off x="5403605" y="105201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123" name="Прямоугольник 122"/>
          <p:cNvSpPr/>
          <p:nvPr/>
        </p:nvSpPr>
        <p:spPr>
          <a:xfrm>
            <a:off x="4266229" y="105201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124" name="Прямоугольник 123"/>
          <p:cNvSpPr/>
          <p:nvPr/>
        </p:nvSpPr>
        <p:spPr>
          <a:xfrm>
            <a:off x="4842293" y="105201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125" name="Прямоугольник 124">
            <a:hlinkClick r:id="rId2" action="ppaction://hlinksldjump"/>
          </p:cNvPr>
          <p:cNvSpPr/>
          <p:nvPr/>
        </p:nvSpPr>
        <p:spPr>
          <a:xfrm>
            <a:off x="5418357" y="105201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</a:t>
            </a:r>
          </a:p>
        </p:txBody>
      </p:sp>
      <p:sp>
        <p:nvSpPr>
          <p:cNvPr id="126" name="Прямоугольник 125">
            <a:hlinkClick r:id="rId2" action="ppaction://hlinksldjump"/>
          </p:cNvPr>
          <p:cNvSpPr/>
          <p:nvPr/>
        </p:nvSpPr>
        <p:spPr>
          <a:xfrm>
            <a:off x="4266229" y="105883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27" name="Прямоугольник 126">
            <a:hlinkClick r:id="rId2" action="ppaction://hlinksldjump"/>
          </p:cNvPr>
          <p:cNvSpPr/>
          <p:nvPr/>
        </p:nvSpPr>
        <p:spPr>
          <a:xfrm>
            <a:off x="4830267" y="1058833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131" name="Прямоугольник 130"/>
          <p:cNvSpPr/>
          <p:nvPr/>
        </p:nvSpPr>
        <p:spPr>
          <a:xfrm>
            <a:off x="5932018" y="1033966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132" name="Прямоугольник 131"/>
          <p:cNvSpPr/>
          <p:nvPr/>
        </p:nvSpPr>
        <p:spPr>
          <a:xfrm>
            <a:off x="6508082" y="1033966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134" name="Прямоугольник 133"/>
          <p:cNvSpPr/>
          <p:nvPr/>
        </p:nvSpPr>
        <p:spPr>
          <a:xfrm>
            <a:off x="6508082" y="1040786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</a:t>
            </a:r>
          </a:p>
        </p:txBody>
      </p:sp>
      <p:sp>
        <p:nvSpPr>
          <p:cNvPr id="135" name="Прямоугольник 134"/>
          <p:cNvSpPr/>
          <p:nvPr/>
        </p:nvSpPr>
        <p:spPr>
          <a:xfrm>
            <a:off x="5962747" y="1033966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136" name="Прямоугольник 135"/>
          <p:cNvSpPr/>
          <p:nvPr/>
        </p:nvSpPr>
        <p:spPr>
          <a:xfrm>
            <a:off x="6538811" y="1033966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137" name="Прямоугольник 136"/>
          <p:cNvSpPr/>
          <p:nvPr/>
        </p:nvSpPr>
        <p:spPr>
          <a:xfrm>
            <a:off x="5977499" y="1033966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138" name="Прямоугольник 137">
            <a:hlinkClick r:id="rId2" action="ppaction://hlinksldjump"/>
          </p:cNvPr>
          <p:cNvSpPr/>
          <p:nvPr/>
        </p:nvSpPr>
        <p:spPr>
          <a:xfrm>
            <a:off x="6553563" y="1023216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А</a:t>
            </a:r>
          </a:p>
        </p:txBody>
      </p:sp>
      <p:sp>
        <p:nvSpPr>
          <p:cNvPr id="139" name="Прямоугольник 138">
            <a:hlinkClick r:id="rId2" action="ppaction://hlinksldjump"/>
          </p:cNvPr>
          <p:cNvSpPr/>
          <p:nvPr/>
        </p:nvSpPr>
        <p:spPr>
          <a:xfrm>
            <a:off x="5965473" y="1040786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142" name="Прямоугольник 141"/>
          <p:cNvSpPr/>
          <p:nvPr/>
        </p:nvSpPr>
        <p:spPr>
          <a:xfrm>
            <a:off x="2480015" y="1077828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0" name="Прямоугольник 149"/>
          <p:cNvSpPr/>
          <p:nvPr/>
        </p:nvSpPr>
        <p:spPr>
          <a:xfrm>
            <a:off x="3037434" y="1084840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2" name="Прямоугольник 151">
            <a:hlinkClick r:id="rId2" action="ppaction://hlinksldjump"/>
          </p:cNvPr>
          <p:cNvSpPr/>
          <p:nvPr/>
        </p:nvSpPr>
        <p:spPr>
          <a:xfrm>
            <a:off x="4213031" y="1058638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3" name="Прямоугольник 152">
            <a:hlinkClick r:id="rId2" action="ppaction://hlinksldjump"/>
          </p:cNvPr>
          <p:cNvSpPr/>
          <p:nvPr/>
        </p:nvSpPr>
        <p:spPr>
          <a:xfrm>
            <a:off x="4789095" y="1069719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4" name="Прямоугольник 153">
            <a:hlinkClick r:id="rId2" action="ppaction://hlinksldjump"/>
          </p:cNvPr>
          <p:cNvSpPr/>
          <p:nvPr/>
        </p:nvSpPr>
        <p:spPr>
          <a:xfrm>
            <a:off x="5347905" y="1058638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5" name="Прямоугольник 154">
            <a:hlinkClick r:id="rId2" action="ppaction://hlinksldjump"/>
          </p:cNvPr>
          <p:cNvSpPr/>
          <p:nvPr/>
        </p:nvSpPr>
        <p:spPr>
          <a:xfrm>
            <a:off x="5962747" y="1023216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6" name="Прямоугольник 155">
            <a:hlinkClick r:id="rId2" action="ppaction://hlinksldjump"/>
          </p:cNvPr>
          <p:cNvSpPr/>
          <p:nvPr/>
        </p:nvSpPr>
        <p:spPr>
          <a:xfrm>
            <a:off x="6544803" y="1037477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7" name="Прямоугольник 156">
            <a:hlinkClick r:id="rId2" action="ppaction://hlinksldjump"/>
          </p:cNvPr>
          <p:cNvSpPr/>
          <p:nvPr/>
        </p:nvSpPr>
        <p:spPr>
          <a:xfrm>
            <a:off x="2455044" y="2183945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8" name="Прямоугольник 157">
            <a:hlinkClick r:id="rId2" action="ppaction://hlinksldjump"/>
          </p:cNvPr>
          <p:cNvSpPr/>
          <p:nvPr/>
        </p:nvSpPr>
        <p:spPr>
          <a:xfrm>
            <a:off x="3025365" y="2159384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9" name="Прямоугольник 158">
            <a:hlinkClick r:id="rId2" action="ppaction://hlinksldjump"/>
          </p:cNvPr>
          <p:cNvSpPr/>
          <p:nvPr/>
        </p:nvSpPr>
        <p:spPr>
          <a:xfrm>
            <a:off x="3601429" y="2121156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0" name="Прямоугольник 159">
            <a:hlinkClick r:id="rId2" action="ppaction://hlinksldjump"/>
          </p:cNvPr>
          <p:cNvSpPr/>
          <p:nvPr/>
        </p:nvSpPr>
        <p:spPr>
          <a:xfrm>
            <a:off x="4177493" y="2140927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1" name="Прямоугольник 160">
            <a:hlinkClick r:id="rId2" action="ppaction://hlinksldjump"/>
          </p:cNvPr>
          <p:cNvSpPr/>
          <p:nvPr/>
        </p:nvSpPr>
        <p:spPr>
          <a:xfrm>
            <a:off x="4757130" y="2153079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2" name="Прямоугольник 161">
            <a:hlinkClick r:id="rId2" action="ppaction://hlinksldjump"/>
          </p:cNvPr>
          <p:cNvSpPr/>
          <p:nvPr/>
        </p:nvSpPr>
        <p:spPr>
          <a:xfrm>
            <a:off x="5342315" y="2153079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3" name="Прямоугольник 162">
            <a:hlinkClick r:id="rId2" action="ppaction://hlinksldjump"/>
          </p:cNvPr>
          <p:cNvSpPr/>
          <p:nvPr/>
        </p:nvSpPr>
        <p:spPr>
          <a:xfrm>
            <a:off x="5889820" y="2148379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4" name="Прямоугольник 163">
            <a:hlinkClick r:id="rId2" action="ppaction://hlinksldjump"/>
          </p:cNvPr>
          <p:cNvSpPr/>
          <p:nvPr/>
        </p:nvSpPr>
        <p:spPr>
          <a:xfrm>
            <a:off x="6465884" y="2148379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3" name="Прямоугольник 172">
            <a:hlinkClick r:id="rId2" action="ppaction://hlinksldjump"/>
          </p:cNvPr>
          <p:cNvSpPr/>
          <p:nvPr/>
        </p:nvSpPr>
        <p:spPr>
          <a:xfrm>
            <a:off x="697904" y="3244906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4" name="Прямоугольник 173">
            <a:hlinkClick r:id="rId2" action="ppaction://hlinksldjump"/>
          </p:cNvPr>
          <p:cNvSpPr/>
          <p:nvPr/>
        </p:nvSpPr>
        <p:spPr>
          <a:xfrm>
            <a:off x="1270339" y="3250072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5" name="Прямоугольник 174">
            <a:hlinkClick r:id="rId2" action="ppaction://hlinksldjump"/>
          </p:cNvPr>
          <p:cNvSpPr/>
          <p:nvPr/>
        </p:nvSpPr>
        <p:spPr>
          <a:xfrm>
            <a:off x="1869886" y="3267973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6" name="Прямоугольник 175">
            <a:hlinkClick r:id="rId2" action="ppaction://hlinksldjump"/>
          </p:cNvPr>
          <p:cNvSpPr/>
          <p:nvPr/>
        </p:nvSpPr>
        <p:spPr>
          <a:xfrm>
            <a:off x="2455391" y="3220039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7" name="Прямоугольник 176">
            <a:hlinkClick r:id="rId2" action="ppaction://hlinksldjump"/>
          </p:cNvPr>
          <p:cNvSpPr/>
          <p:nvPr/>
        </p:nvSpPr>
        <p:spPr>
          <a:xfrm>
            <a:off x="3022000" y="3234951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8" name="Прямоугольник 177">
            <a:hlinkClick r:id="rId2" action="ppaction://hlinksldjump"/>
          </p:cNvPr>
          <p:cNvSpPr/>
          <p:nvPr/>
        </p:nvSpPr>
        <p:spPr>
          <a:xfrm>
            <a:off x="3580810" y="3223870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9" name="Прямоугольник 178">
            <a:hlinkClick r:id="rId2" action="ppaction://hlinksldjump"/>
          </p:cNvPr>
          <p:cNvSpPr/>
          <p:nvPr/>
        </p:nvSpPr>
        <p:spPr>
          <a:xfrm>
            <a:off x="4173198" y="3250072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0" name="Прямоугольник 179">
            <a:hlinkClick r:id="rId2" action="ppaction://hlinksldjump"/>
          </p:cNvPr>
          <p:cNvSpPr/>
          <p:nvPr/>
        </p:nvSpPr>
        <p:spPr>
          <a:xfrm>
            <a:off x="4794255" y="3227005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1" name="Прямоугольник 180">
            <a:hlinkClick r:id="rId2" action="ppaction://hlinksldjump"/>
          </p:cNvPr>
          <p:cNvSpPr/>
          <p:nvPr/>
        </p:nvSpPr>
        <p:spPr>
          <a:xfrm>
            <a:off x="2464999" y="1630871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2" name="Прямоугольник 181">
            <a:hlinkClick r:id="rId2" action="ppaction://hlinksldjump"/>
          </p:cNvPr>
          <p:cNvSpPr/>
          <p:nvPr/>
        </p:nvSpPr>
        <p:spPr>
          <a:xfrm>
            <a:off x="5333194" y="3220039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3" name="Прямоугольник 182">
            <a:hlinkClick r:id="rId2" action="ppaction://hlinksldjump"/>
          </p:cNvPr>
          <p:cNvSpPr/>
          <p:nvPr/>
        </p:nvSpPr>
        <p:spPr>
          <a:xfrm>
            <a:off x="2481309" y="2702531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9" name="Прямоугольник 118">
            <a:hlinkClick r:id="rId2" action="ppaction://hlinksldjump"/>
          </p:cNvPr>
          <p:cNvSpPr/>
          <p:nvPr/>
        </p:nvSpPr>
        <p:spPr>
          <a:xfrm>
            <a:off x="3637801" y="1023216"/>
            <a:ext cx="576064" cy="57606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29913" y="4215254"/>
            <a:ext cx="797411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горизонтали: </a:t>
            </a: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Вид многогранника, египетская…</a:t>
            </a: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Результат арифметического действия.</a:t>
            </a: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Компонент сложения.</a:t>
            </a: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вертикали: </a:t>
            </a: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Изделие из теста, которое выпекается или жарится.</a:t>
            </a:r>
          </a:p>
        </p:txBody>
      </p:sp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7596336" y="4509120"/>
            <a:ext cx="1547664" cy="8602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384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3"/>
                  </p:tgtEl>
                </p:cond>
              </p:nextCondLst>
            </p:seq>
          </p:childTnLst>
        </p:cTn>
      </p:par>
    </p:tnLst>
    <p:bldLst>
      <p:bldP spid="142" grpId="0" animBg="1"/>
      <p:bldP spid="150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1" y="266700"/>
            <a:ext cx="7943800" cy="1002060"/>
          </a:xfrm>
        </p:spPr>
        <p:txBody>
          <a:bodyPr/>
          <a:lstStyle/>
          <a:p>
            <a:r>
              <a:rPr lang="ru-RU" sz="4000" dirty="0">
                <a:effectLst/>
                <a:latin typeface="Times New Roman"/>
                <a:ea typeface="Times New Roman"/>
              </a:rPr>
              <a:t>Рецепт приготовления теста</a:t>
            </a:r>
            <a:endParaRPr lang="ru-RU" sz="40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1412776"/>
            <a:ext cx="3924871" cy="320121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Яйца 4 шт.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Plaho\Desktop\разработка современный урок\167-1675000_eg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43" y="2108076"/>
            <a:ext cx="3706886" cy="2113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3"/>
          <p:cNvSpPr txBox="1">
            <a:spLocks/>
          </p:cNvSpPr>
          <p:nvPr/>
        </p:nvSpPr>
        <p:spPr>
          <a:xfrm>
            <a:off x="4997152" y="1340768"/>
            <a:ext cx="3924871" cy="3201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Сахар </a:t>
            </a:r>
            <a:r>
              <a:rPr lang="ru-RU" dirty="0">
                <a:latin typeface="Times New Roman"/>
                <a:ea typeface="Times New Roman"/>
              </a:rPr>
              <a:t>– ¾ стакана</a:t>
            </a:r>
            <a:endParaRPr lang="ru-RU" dirty="0">
              <a:effectLst/>
            </a:endParaRPr>
          </a:p>
        </p:txBody>
      </p:sp>
      <p:pic>
        <p:nvPicPr>
          <p:cNvPr id="1028" name="Picture 4" descr="C:\Users\Plaho\Desktop\разработка современный урок\704285_37970thumb6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916832"/>
            <a:ext cx="1434541" cy="2151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бъект 3"/>
          <p:cNvSpPr txBox="1">
            <a:spLocks/>
          </p:cNvSpPr>
          <p:nvPr/>
        </p:nvSpPr>
        <p:spPr>
          <a:xfrm>
            <a:off x="26223" y="3573016"/>
            <a:ext cx="3924871" cy="3201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None/>
            </a:pPr>
            <a:endParaRPr lang="ru-RU" sz="2400" dirty="0" smtClean="0">
              <a:latin typeface="Times New Roman"/>
              <a:ea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Мука </a:t>
            </a:r>
            <a:r>
              <a:rPr lang="ru-RU" sz="2400" dirty="0">
                <a:latin typeface="Times New Roman"/>
                <a:ea typeface="Times New Roman"/>
              </a:rPr>
              <a:t>– 2/3 стакана</a:t>
            </a:r>
            <a:endParaRPr lang="ru-RU" sz="2400" dirty="0">
              <a:effectLst/>
            </a:endParaRPr>
          </a:p>
        </p:txBody>
      </p:sp>
      <p:pic>
        <p:nvPicPr>
          <p:cNvPr id="1029" name="Picture 5" descr="C:\Users\Plaho\Desktop\разработка современный урок\Skolko-gramm-muki-v-stakan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46682"/>
            <a:ext cx="2994471" cy="2146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Объект 3"/>
          <p:cNvSpPr txBox="1">
            <a:spLocks/>
          </p:cNvSpPr>
          <p:nvPr/>
        </p:nvSpPr>
        <p:spPr>
          <a:xfrm>
            <a:off x="4860032" y="3933056"/>
            <a:ext cx="3924871" cy="2924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Times New Roman"/>
              </a:rPr>
              <a:t>Разрыхлитель – ½ чайной ложки</a:t>
            </a:r>
            <a:endParaRPr lang="ru-RU" sz="2400" dirty="0">
              <a:effectLst/>
            </a:endParaRPr>
          </a:p>
        </p:txBody>
      </p:sp>
      <p:pic>
        <p:nvPicPr>
          <p:cNvPr id="1030" name="Picture 6" descr="C:\Users\Plaho\Desktop\разработка современный урок\vinnii-kamen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369" y="4664560"/>
            <a:ext cx="3452196" cy="210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24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230</TotalTime>
  <Words>668</Words>
  <Application>Microsoft Office PowerPoint</Application>
  <PresentationFormat>Экран (4:3)</PresentationFormat>
  <Paragraphs>158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Исполнительная</vt:lpstr>
      <vt:lpstr>«Обыкновенные дроби»</vt:lpstr>
      <vt:lpstr>Цели урока:  </vt:lpstr>
      <vt:lpstr>Планируемые результаты:</vt:lpstr>
      <vt:lpstr>Презентация PowerPoint</vt:lpstr>
      <vt:lpstr>Актуализация знаний</vt:lpstr>
      <vt:lpstr>Математический диктант</vt:lpstr>
      <vt:lpstr>Дружба – это…</vt:lpstr>
      <vt:lpstr>Презентация PowerPoint</vt:lpstr>
      <vt:lpstr>Рецепт приготовления теста</vt:lpstr>
      <vt:lpstr>Презентация PowerPoint</vt:lpstr>
      <vt:lpstr>Презентация PowerPoint</vt:lpstr>
      <vt:lpstr>Какая часть пирога достанется каждому?</vt:lpstr>
      <vt:lpstr>https://ok.ru/video/2529722044821 </vt:lpstr>
      <vt:lpstr>Применение знаний в новых ситуациях (работа в группах)</vt:lpstr>
      <vt:lpstr>Работа в тетрадях </vt:lpstr>
      <vt:lpstr>Презентация PowerPoint</vt:lpstr>
      <vt:lpstr>Рефлексия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«Обыкновенные дроби»</dc:title>
  <dc:creator>Максим Плахоьник</dc:creator>
  <cp:lastModifiedBy>Plaho</cp:lastModifiedBy>
  <cp:revision>25</cp:revision>
  <dcterms:created xsi:type="dcterms:W3CDTF">2021-03-18T16:17:05Z</dcterms:created>
  <dcterms:modified xsi:type="dcterms:W3CDTF">2021-03-18T20:19:36Z</dcterms:modified>
</cp:coreProperties>
</file>